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9" name="Shape 23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5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1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6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Arrowhead first page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205"/>
            <a:ext cx="9129394" cy="5715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 txBox="1"/>
          <p:nvPr>
            <p:ph type="title"/>
          </p:nvPr>
        </p:nvSpPr>
        <p:spPr>
          <a:xfrm>
            <a:off x="799889" y="1280403"/>
            <a:ext cx="7517810" cy="3398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defRPr sz="1200">
                <a:solidFill>
                  <a:srgbClr val="FFFFFF"/>
                </a:solidFill>
              </a:defRPr>
            </a:lvl1pPr>
            <a:lvl2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3pPr>
            <a:lvl4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4pPr>
            <a:lvl5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www.arrowhead.eu"/>
          <p:cNvSpPr txBox="1"/>
          <p:nvPr/>
        </p:nvSpPr>
        <p:spPr>
          <a:xfrm>
            <a:off x="431803" y="5168258"/>
            <a:ext cx="3966629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8682949" y="228829"/>
            <a:ext cx="232876" cy="22850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lide Title and Body of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ttangolo 12"/>
          <p:cNvSpPr/>
          <p:nvPr/>
        </p:nvSpPr>
        <p:spPr>
          <a:xfrm>
            <a:off x="0" y="5305771"/>
            <a:ext cx="9144000" cy="465171"/>
          </a:xfrm>
          <a:prstGeom prst="rect">
            <a:avLst/>
          </a:prstGeom>
          <a:gradFill>
            <a:gsLst>
              <a:gs pos="0">
                <a:srgbClr val="95D4EC"/>
              </a:gs>
              <a:gs pos="50000">
                <a:srgbClr val="BEE3F1"/>
              </a:gs>
              <a:gs pos="100000">
                <a:srgbClr val="DFF0F8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02" name="Immagine 15" descr="Immagin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5877" y="5377781"/>
            <a:ext cx="1176603" cy="360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rafik 6" descr="Grafik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18" y="5418099"/>
            <a:ext cx="377059" cy="252002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extfeld 7"/>
          <p:cNvSpPr txBox="1"/>
          <p:nvPr/>
        </p:nvSpPr>
        <p:spPr>
          <a:xfrm>
            <a:off x="592510" y="5399266"/>
            <a:ext cx="3269619" cy="323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This project has received funding from the European Union’s Horizon 2020 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research and innovation programme under grant agreement No 723094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251518" y="577246"/>
            <a:ext cx="8640963" cy="46805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783771" indent="-326571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219200" indent="-30480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737360" indent="-365760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194560" indent="-365760">
              <a:spcBef>
                <a:spcPts val="700"/>
              </a:spcBef>
              <a:buChar char="»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6" name="L-loggo.jpg" descr="L-log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45" y="76230"/>
            <a:ext cx="496007" cy="469903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7166181" y="5449787"/>
            <a:ext cx="284369" cy="280798"/>
          </a:xfrm>
          <a:prstGeom prst="rect">
            <a:avLst/>
          </a:prstGeom>
        </p:spPr>
        <p:txBody>
          <a:bodyPr anchor="t"/>
          <a:lstStyle>
            <a:lvl1pPr marL="342900" indent="-342900" algn="ctr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egnaposto testo 7"/>
          <p:cNvSpPr/>
          <p:nvPr>
            <p:ph type="body" sz="quarter" idx="22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8" name="L-loggo.jpg" descr="L-log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69850"/>
            <a:ext cx="965200" cy="91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6294578" y="5172807"/>
            <a:ext cx="258623" cy="24830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magine 10" descr="Immagin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05" y="121196"/>
            <a:ext cx="2016225" cy="44899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egnaposto testo 7"/>
          <p:cNvSpPr/>
          <p:nvPr>
            <p:ph type="body" sz="quarter" idx="22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6294578" y="5172807"/>
            <a:ext cx="258623" cy="24830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/>
          <p:nvPr>
            <p:ph type="title"/>
          </p:nvPr>
        </p:nvSpPr>
        <p:spPr>
          <a:xfrm>
            <a:off x="1333500" y="1775354"/>
            <a:ext cx="6477000" cy="1225023"/>
          </a:xfrm>
          <a:prstGeom prst="rect">
            <a:avLst/>
          </a:prstGeom>
        </p:spPr>
        <p:txBody>
          <a:bodyPr lIns="38100" tIns="38100" rIns="38100" bIns="38100" anchor="ctr"/>
          <a:lstStyle>
            <a:lvl1pPr algn="ctr" defTabSz="762000"/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1905000" y="3238500"/>
            <a:ext cx="5334000" cy="1460500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ctr" defTabSz="762000">
              <a:spcBef>
                <a:spcPts val="600"/>
              </a:spcBef>
              <a:defRPr sz="2600">
                <a:solidFill>
                  <a:srgbClr val="888888"/>
                </a:solidFill>
              </a:defRPr>
            </a:lvl1pPr>
            <a:lvl2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2pPr>
            <a:lvl3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3pPr>
            <a:lvl4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4pPr>
            <a:lvl5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7783364" y="5342459"/>
            <a:ext cx="217637" cy="213271"/>
          </a:xfrm>
          <a:prstGeom prst="rect">
            <a:avLst/>
          </a:prstGeom>
        </p:spPr>
        <p:txBody>
          <a:bodyPr lIns="38100" tIns="38100" rIns="38100" bIns="38100"/>
          <a:lstStyle>
            <a:lvl1pPr defTabSz="7620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4"/>
            <a:ext cx="9142015" cy="5141637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hteck 7"/>
          <p:cNvSpPr/>
          <p:nvPr/>
        </p:nvSpPr>
        <p:spPr>
          <a:xfrm>
            <a:off x="2943" y="285749"/>
            <a:ext cx="9142016" cy="5136793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50" name="Rechteck 8"/>
          <p:cNvSpPr/>
          <p:nvPr/>
        </p:nvSpPr>
        <p:spPr>
          <a:xfrm>
            <a:off x="-1" y="4477679"/>
            <a:ext cx="9144186" cy="9515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51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6"/>
            <a:ext cx="1170157" cy="47752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Textfeld 51"/>
          <p:cNvSpPr txBox="1"/>
          <p:nvPr/>
        </p:nvSpPr>
        <p:spPr>
          <a:xfrm>
            <a:off x="250319" y="4704062"/>
            <a:ext cx="4996253" cy="89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154" name="Title Text"/>
          <p:cNvSpPr txBox="1"/>
          <p:nvPr>
            <p:ph type="title"/>
          </p:nvPr>
        </p:nvSpPr>
        <p:spPr>
          <a:xfrm>
            <a:off x="250824" y="510637"/>
            <a:ext cx="6539483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55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7"/>
            <a:ext cx="1508215" cy="271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7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80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0" cy="271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1" y="5052586"/>
            <a:ext cx="670381" cy="273575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Body Level One…"/>
          <p:cNvSpPr txBox="1"/>
          <p:nvPr>
            <p:ph type="body" idx="1"/>
          </p:nvPr>
        </p:nvSpPr>
        <p:spPr>
          <a:xfrm>
            <a:off x="250824" y="1270396"/>
            <a:ext cx="8640765" cy="3698284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Title Text"/>
          <p:cNvSpPr txBox="1"/>
          <p:nvPr>
            <p:ph type="title"/>
          </p:nvPr>
        </p:nvSpPr>
        <p:spPr>
          <a:xfrm>
            <a:off x="250824" y="510637"/>
            <a:ext cx="6548595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8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 marL="1587" indent="-1587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hapter 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Rechteck 12"/>
          <p:cNvSpPr/>
          <p:nvPr/>
        </p:nvSpPr>
        <p:spPr>
          <a:xfrm>
            <a:off x="2944" y="285750"/>
            <a:ext cx="9142014" cy="5143500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89" name="Body Level One…"/>
          <p:cNvSpPr txBox="1"/>
          <p:nvPr>
            <p:ph type="body" sz="half" idx="1"/>
          </p:nvPr>
        </p:nvSpPr>
        <p:spPr>
          <a:xfrm>
            <a:off x="251222" y="2992515"/>
            <a:ext cx="8635864" cy="2079231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250824" y="1804383"/>
            <a:ext cx="8636262" cy="999112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91" name="Bild 11" descr="Bild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Rechteck 7"/>
          <p:cNvSpPr/>
          <p:nvPr/>
        </p:nvSpPr>
        <p:spPr>
          <a:xfrm>
            <a:off x="2944" y="285749"/>
            <a:ext cx="9142014" cy="5136792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202" name="Rechteck 8"/>
          <p:cNvSpPr/>
          <p:nvPr/>
        </p:nvSpPr>
        <p:spPr>
          <a:xfrm>
            <a:off x="0" y="4477679"/>
            <a:ext cx="9144184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203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7"/>
            <a:ext cx="1170156" cy="477527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Textfeld 51"/>
          <p:cNvSpPr txBox="1"/>
          <p:nvPr/>
        </p:nvSpPr>
        <p:spPr>
          <a:xfrm>
            <a:off x="250319" y="4704063"/>
            <a:ext cx="4996252" cy="898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206" name="Title Text"/>
          <p:cNvSpPr txBox="1"/>
          <p:nvPr>
            <p:ph type="title"/>
          </p:nvPr>
        </p:nvSpPr>
        <p:spPr>
          <a:xfrm>
            <a:off x="250824" y="510637"/>
            <a:ext cx="6539482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07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6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Body Level One…"/>
          <p:cNvSpPr txBox="1"/>
          <p:nvPr>
            <p:ph type="body" idx="1"/>
          </p:nvPr>
        </p:nvSpPr>
        <p:spPr>
          <a:xfrm>
            <a:off x="250825" y="1270397"/>
            <a:ext cx="8640763" cy="3698283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Title Text"/>
          <p:cNvSpPr txBox="1"/>
          <p:nvPr>
            <p:ph type="title"/>
          </p:nvPr>
        </p:nvSpPr>
        <p:spPr>
          <a:xfrm>
            <a:off x="250825" y="510637"/>
            <a:ext cx="6548594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9" name="Slide Number"/>
          <p:cNvSpPr txBox="1"/>
          <p:nvPr>
            <p:ph type="sldNum" sz="quarter" idx="2"/>
          </p:nvPr>
        </p:nvSpPr>
        <p:spPr>
          <a:xfrm>
            <a:off x="568997" y="5030232"/>
            <a:ext cx="200344" cy="19558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20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699" cy="271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2" y="5052587"/>
            <a:ext cx="670380" cy="273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www.arrowhead.eu"/>
          <p:cNvSpPr txBox="1"/>
          <p:nvPr/>
        </p:nvSpPr>
        <p:spPr>
          <a:xfrm>
            <a:off x="392251" y="5256777"/>
            <a:ext cx="3966629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pic>
        <p:nvPicPr>
          <p:cNvPr id="229" name="Bildobjekt 6" descr="Bildobjekt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25740" y="4516958"/>
            <a:ext cx="1005841" cy="987494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1" name="Body Level One…"/>
          <p:cNvSpPr txBox="1"/>
          <p:nvPr>
            <p:ph type="body" idx="1"/>
          </p:nvPr>
        </p:nvSpPr>
        <p:spPr>
          <a:xfrm>
            <a:off x="799889" y="1185151"/>
            <a:ext cx="7444937" cy="407162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799889" y="1185151"/>
            <a:ext cx="3645240" cy="452985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1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2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owhead_3 2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75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 lIns="45718" tIns="45718" rIns="45718" bIns="45718"/>
          <a:lstStyle>
            <a:lvl1pPr marL="1587" indent="-1587"/>
            <a:lvl4pPr marL="1698169" indent="-326569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708976" y="197587"/>
            <a:ext cx="232873" cy="228507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4461551" y="5421064"/>
            <a:ext cx="213455" cy="211931"/>
          </a:xfrm>
          <a:prstGeom prst="rect">
            <a:avLst/>
          </a:prstGeom>
        </p:spPr>
        <p:txBody>
          <a:bodyPr lIns="29765" tIns="29765" rIns="29765" bIns="29765" anchor="t"/>
          <a:lstStyle>
            <a:lvl1pPr algn="ctr" defTabSz="342304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99889" y="598565"/>
            <a:ext cx="7444937" cy="586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99889" y="1185151"/>
            <a:ext cx="7444937" cy="452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708974" y="197586"/>
            <a:ext cx="232875" cy="22850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68288" marR="0" indent="-26828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74700" marR="0" indent="-317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00150" marR="0" indent="-28575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98170" marR="0" indent="-32657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09800" marR="0" indent="-381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146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9718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4290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8862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ltu.webex.com/ltu/j.php?MTID=m53372c08f6c7a095410d9b4fa3ee220f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arrowhead-dev@eclipse.org" TargetMode="External"/><Relationship Id="rId3" Type="http://schemas.openxmlformats.org/officeDocument/2006/relationships/hyperlink" Target="https://accounts.eclipse.org/mailing-list/arrowhead-dev" TargetMode="External"/><Relationship Id="rId4" Type="http://schemas.openxmlformats.org/officeDocument/2006/relationships/hyperlink" Target="http://www.github.com/exclipse-arrowhead/roadmap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Arrowhead Framework development coordination:…"/>
          <p:cNvSpPr txBox="1"/>
          <p:nvPr>
            <p:ph type="ctrTitle"/>
          </p:nvPr>
        </p:nvSpPr>
        <p:spPr>
          <a:xfrm>
            <a:off x="805791" y="1280403"/>
            <a:ext cx="7517811" cy="3398025"/>
          </a:xfrm>
          <a:prstGeom prst="rect">
            <a:avLst/>
          </a:prstGeom>
        </p:spPr>
        <p:txBody>
          <a:bodyPr/>
          <a:lstStyle/>
          <a:p>
            <a:pPr defTabSz="429768">
              <a:defRPr sz="3384"/>
            </a:pPr>
            <a:r>
              <a:t>Arrowhead Framework development coordination: </a:t>
            </a:r>
          </a:p>
          <a:p>
            <a:pPr defTabSz="429768">
              <a:defRPr sz="3384"/>
            </a:pPr>
            <a:r>
              <a:t>21-09-28 at 15.30</a:t>
            </a:r>
          </a:p>
          <a:p>
            <a:pPr defTabSz="429768">
              <a:defRPr sz="3384"/>
            </a:pPr>
            <a:r>
              <a:t>Meeting link:</a:t>
            </a:r>
          </a:p>
          <a:p>
            <a:pPr defTabSz="429768">
              <a:defRPr sz="1128">
                <a:latin typeface="+mn-lt"/>
                <a:ea typeface="+mn-ea"/>
                <a:cs typeface="+mn-cs"/>
                <a:sym typeface="Helvetica"/>
              </a:defRPr>
            </a:pPr>
            <a:r>
              <a:rPr u="sng"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https://ltu.webex.com/ltu/j.php?MTID=m53372c08f6c7a095410d9b4fa3ee220f</a:t>
            </a:r>
          </a:p>
          <a:p>
            <a:pPr defTabSz="429768">
              <a:defRPr sz="1128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  <a:p>
            <a:pPr defTabSz="429768">
              <a:defRPr sz="3384"/>
            </a:pPr>
          </a:p>
        </p:txBody>
      </p:sp>
      <p:sp>
        <p:nvSpPr>
          <p:cNvPr id="242" name="Slide Number"/>
          <p:cNvSpPr txBox="1"/>
          <p:nvPr>
            <p:ph type="sldNum" sz="quarter" idx="4294967295"/>
          </p:nvPr>
        </p:nvSpPr>
        <p:spPr>
          <a:xfrm>
            <a:off x="8747317" y="228829"/>
            <a:ext cx="168508" cy="2285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43" name="Body"/>
          <p:cNvSpPr txBox="1"/>
          <p:nvPr>
            <p:ph type="subTitle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lide Number"/>
          <p:cNvSpPr txBox="1"/>
          <p:nvPr>
            <p:ph type="sldNum" sz="quarter" idx="4294967295"/>
          </p:nvPr>
        </p:nvSpPr>
        <p:spPr>
          <a:xfrm>
            <a:off x="8773342" y="197586"/>
            <a:ext cx="168507" cy="2285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6" name="Agenda"/>
          <p:cNvSpPr txBox="1"/>
          <p:nvPr>
            <p:ph type="title"/>
          </p:nvPr>
        </p:nvSpPr>
        <p:spPr>
          <a:xfrm>
            <a:off x="222308" y="12028"/>
            <a:ext cx="7444937" cy="599625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47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207400" y="547221"/>
            <a:ext cx="8729200" cy="5088415"/>
          </a:xfrm>
          <a:prstGeom prst="rect">
            <a:avLst/>
          </a:prstGeom>
        </p:spPr>
        <p:txBody>
          <a:bodyPr numCol="2" spcCol="436459"/>
          <a:lstStyle/>
          <a:p>
            <a:pPr marL="156314" indent="-156314" defTabSz="397763">
              <a:spcBef>
                <a:spcPts val="0"/>
              </a:spcBef>
              <a:buSzPct val="100000"/>
              <a:buAutoNum type="arabicParenR" startAt="1"/>
              <a:defRPr sz="1218">
                <a:latin typeface="+mj-lt"/>
                <a:ea typeface="+mj-ea"/>
                <a:cs typeface="+mj-cs"/>
                <a:sym typeface="Avenir Roman"/>
              </a:defRPr>
            </a:pPr>
            <a:r>
              <a:t>Arrowhead Tools Lübeck WS Oct 12-14</a:t>
            </a:r>
            <a:br/>
            <a:r>
              <a:t>Sign up for attending the meeting</a:t>
            </a:r>
            <a:br/>
            <a:r>
              <a:t>Demo preparations</a:t>
            </a:r>
            <a:br/>
          </a:p>
          <a:p>
            <a:pPr marL="156314" indent="-156314" defTabSz="397763">
              <a:spcBef>
                <a:spcPts val="0"/>
              </a:spcBef>
              <a:buSzPct val="100000"/>
              <a:buAutoNum type="arabicParenR" startAt="1"/>
              <a:defRPr sz="1218">
                <a:latin typeface="+mj-lt"/>
                <a:ea typeface="+mj-ea"/>
                <a:cs typeface="+mj-cs"/>
                <a:sym typeface="Avenir Roman"/>
              </a:defRPr>
            </a:pPr>
            <a:r>
              <a:t>Model based engineering of SoS, Cristina</a:t>
            </a:r>
            <a:br/>
          </a:p>
          <a:p>
            <a:pPr marL="156314" indent="-156314" defTabSz="397763">
              <a:spcBef>
                <a:spcPts val="0"/>
              </a:spcBef>
              <a:buSzPct val="100000"/>
              <a:buAutoNum type="arabicParenR" startAt="1"/>
              <a:defRPr sz="1218">
                <a:latin typeface="+mj-lt"/>
                <a:ea typeface="+mj-ea"/>
                <a:cs typeface="+mj-cs"/>
                <a:sym typeface="Avenir Roman"/>
              </a:defRPr>
            </a:pPr>
            <a:r>
              <a:t>Eclipse Arrowhead v5.0 roadmap, Jerker</a:t>
            </a:r>
            <a:br/>
            <a:r>
              <a:t>Release 4.4.0</a:t>
            </a:r>
            <a:br/>
            <a:r>
              <a:t>Documentation - shape up</a:t>
            </a:r>
            <a:br/>
          </a:p>
          <a:p>
            <a:pPr marL="156314" indent="-156314" defTabSz="397763">
              <a:spcBef>
                <a:spcPts val="0"/>
              </a:spcBef>
              <a:buSzPct val="100000"/>
              <a:buAutoNum type="arabicParenR" startAt="1"/>
              <a:defRPr sz="1218">
                <a:latin typeface="+mj-lt"/>
                <a:ea typeface="+mj-ea"/>
                <a:cs typeface="+mj-cs"/>
                <a:sym typeface="Avenir Roman"/>
              </a:defRPr>
            </a:pPr>
            <a:r>
              <a:t>Updates on release candidates </a:t>
            </a:r>
            <a:br/>
            <a:r>
              <a:t>SysML 1.6 profile &amp; core system models - Jerker</a:t>
            </a:r>
            <a:br/>
            <a:r>
              <a:t>Security mitigation tool, Silia</a:t>
            </a:r>
            <a:br/>
            <a:r>
              <a:t>Security compliance test, Ani</a:t>
            </a:r>
            <a:br/>
            <a:r>
              <a:t>Hawkbit, Johannes/Sven</a:t>
            </a:r>
            <a:br/>
            <a:r>
              <a:t>C# and .net library</a:t>
            </a:r>
            <a:br/>
          </a:p>
          <a:p>
            <a:pPr marL="156314" indent="-156314" defTabSz="397763">
              <a:spcBef>
                <a:spcPts val="0"/>
              </a:spcBef>
              <a:buSzPct val="100000"/>
              <a:buAutoNum type="arabicParenR" startAt="1"/>
              <a:defRPr sz="1218">
                <a:latin typeface="+mj-lt"/>
                <a:ea typeface="+mj-ea"/>
                <a:cs typeface="+mj-cs"/>
                <a:sym typeface="Avenir Roman"/>
              </a:defRPr>
            </a:pPr>
            <a:r>
              <a:t>Updates to prototypes</a:t>
            </a:r>
            <a:br/>
            <a:r>
              <a:t>C++ of v4.2, Szvetlin</a:t>
            </a:r>
            <a:br/>
            <a:r>
              <a:t>Code generation from SysML, Saadia</a:t>
            </a:r>
            <a:br/>
            <a:r>
              <a:t>Consumer code generation, Cristina</a:t>
            </a:r>
            <a:br/>
            <a:r>
              <a:t>WorkflowManager/WorkflowExecutor, Jaime, </a:t>
            </a:r>
            <a:br/>
            <a:r>
              <a:t>ExchangeNetwork, Ulf/Emanuel</a:t>
            </a:r>
            <a:br/>
            <a:r>
              <a:t>Autonomic re-orchestration, Hua</a:t>
            </a:r>
            <a:br/>
            <a:r>
              <a:t>Vorto and Hono Johannes/Sven</a:t>
            </a:r>
            <a:br/>
            <a:r>
              <a:t>ESB, CPN, NodeRed, Felix</a:t>
            </a:r>
            <a:br/>
            <a:r>
              <a:t>Translation - Semantics, Jacob</a:t>
            </a:r>
            <a:br/>
            <a:r>
              <a:t>SysML2 - profile, Oystein/Geza/Jerker</a:t>
            </a:r>
            <a:br/>
            <a:r>
              <a:t>Kura &amp; Kapua, Paolo</a:t>
            </a:r>
            <a:br/>
            <a:r>
              <a:t>User authentication</a:t>
            </a:r>
            <a:br/>
            <a:r>
              <a:t>TestTool, Hans</a:t>
            </a:r>
            <a:br/>
            <a:r>
              <a:t>Sandboxing tool, Hans</a:t>
            </a:r>
            <a:br/>
            <a:r>
              <a:t>X.509 profile, Emanuel</a:t>
            </a:r>
            <a:br/>
          </a:p>
          <a:p>
            <a:pPr marL="156314" indent="-156314" defTabSz="397763">
              <a:spcBef>
                <a:spcPts val="0"/>
              </a:spcBef>
              <a:buSzPct val="100000"/>
              <a:buAutoNum type="arabicParenR" startAt="1"/>
              <a:defRPr sz="1218">
                <a:latin typeface="+mj-lt"/>
                <a:ea typeface="+mj-ea"/>
                <a:cs typeface="+mj-cs"/>
                <a:sym typeface="Avenir Roman"/>
              </a:defRPr>
            </a:pPr>
            <a:r>
              <a:t>Updates on engineering</a:t>
            </a:r>
            <a:br/>
            <a:r>
              <a:t>Engineering process, Jan/Gianvito</a:t>
            </a:r>
            <a:br/>
            <a:r>
              <a:t>Engineering tool chain, Marek/Federico</a:t>
            </a:r>
            <a:br/>
            <a:r>
              <a:t>Engineering tools, Hans/Pal</a:t>
            </a:r>
            <a:br/>
            <a:r>
              <a:t>Model based engineering, Cristina</a:t>
            </a:r>
            <a:br/>
          </a:p>
          <a:p>
            <a:pPr marL="156314" indent="-156314" defTabSz="397763">
              <a:spcBef>
                <a:spcPts val="0"/>
              </a:spcBef>
              <a:buSzPct val="100000"/>
              <a:buAutoNum type="arabicParenR" startAt="1"/>
              <a:defRPr sz="1218">
                <a:latin typeface="+mj-lt"/>
                <a:ea typeface="+mj-ea"/>
                <a:cs typeface="+mj-cs"/>
                <a:sym typeface="Avenir Roman"/>
              </a:defRPr>
            </a:pPr>
            <a:r>
              <a:t>Updates on training</a:t>
            </a:r>
            <a:br/>
            <a:r>
              <a:t>Training, HW, SW, literature, Mattheui/Emmanuel</a:t>
            </a:r>
            <a:br/>
            <a:r>
              <a:t>Training tool, Sebastian/Marcello/Saadia</a:t>
            </a:r>
            <a:br/>
          </a:p>
          <a:p>
            <a:pPr marL="156314" indent="-156314" defTabSz="397763">
              <a:spcBef>
                <a:spcPts val="0"/>
              </a:spcBef>
              <a:buSzPct val="100000"/>
              <a:buAutoNum type="arabicParenR" startAt="1"/>
              <a:defRPr sz="1218">
                <a:latin typeface="+mj-lt"/>
                <a:ea typeface="+mj-ea"/>
                <a:cs typeface="+mj-cs"/>
                <a:sym typeface="Avenir Roman"/>
              </a:defRPr>
            </a:pPr>
            <a:r>
              <a:t>Next telco Oct 26 at 15.30</a:t>
            </a:r>
            <a:br/>
            <a:r>
              <a:t>Feature presentation TBD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lide Number"/>
          <p:cNvSpPr txBox="1"/>
          <p:nvPr>
            <p:ph type="sldNum" sz="quarter" idx="4294967295"/>
          </p:nvPr>
        </p:nvSpPr>
        <p:spPr>
          <a:xfrm>
            <a:off x="8773342" y="197586"/>
            <a:ext cx="168507" cy="2285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0" name="Agenda"/>
          <p:cNvSpPr txBox="1"/>
          <p:nvPr>
            <p:ph type="title"/>
          </p:nvPr>
        </p:nvSpPr>
        <p:spPr>
          <a:xfrm>
            <a:off x="799888" y="155012"/>
            <a:ext cx="7444938" cy="687245"/>
          </a:xfrm>
          <a:prstGeom prst="rect">
            <a:avLst/>
          </a:prstGeom>
        </p:spPr>
        <p:txBody>
          <a:bodyPr/>
          <a:lstStyle/>
          <a:p>
            <a:pPr/>
            <a:r>
              <a:t>MoM</a:t>
            </a:r>
          </a:p>
        </p:txBody>
      </p:sp>
      <p:sp>
        <p:nvSpPr>
          <p:cNvPr id="251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611588" y="802306"/>
            <a:ext cx="7444937" cy="4542188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/>
          <a:lstStyle/>
          <a:p>
            <a:pPr marL="320842" indent="-320842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Sign up for the Eclipse Arrowhead mailing list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arrowhead-dev@eclipse.org</a:t>
            </a:r>
            <a:br/>
            <a:r>
              <a:t>at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https://accounts.eclipse.org/mailing-list/arrowhead-dev</a:t>
            </a:r>
            <a:br/>
          </a:p>
          <a:p>
            <a:pPr marL="320842" indent="-320842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MoM at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www.github.com/exclipse-arrowhead/roadmap</a:t>
            </a:r>
            <a:br/>
          </a:p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